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6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1430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554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59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689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77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64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0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57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47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2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15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53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30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6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2CE2A-37D6-4C37-852F-3F039F987B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71AE20-B692-4F1B-8E24-C11C7AE31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4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9403" y="618186"/>
            <a:ext cx="7934600" cy="5537915"/>
          </a:xfrm>
        </p:spPr>
        <p:txBody>
          <a:bodyPr/>
          <a:lstStyle/>
          <a:p>
            <a:pPr algn="ctr"/>
            <a:r>
              <a:rPr lang="ru-RU" sz="6000" dirty="0" smtClean="0"/>
              <a:t>Дополнительные выходные работникам, проходящим вакцинацию от </a:t>
            </a:r>
            <a:r>
              <a:rPr lang="en-US" sz="6000" dirty="0" smtClean="0"/>
              <a:t>COVID</a:t>
            </a:r>
            <a:r>
              <a:rPr lang="ru-RU" sz="6000" dirty="0" smtClean="0"/>
              <a:t>-19 </a:t>
            </a:r>
            <a:r>
              <a:rPr lang="en-US" sz="6000" dirty="0" smtClean="0"/>
              <a:t>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4890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77" y="283335"/>
            <a:ext cx="9016425" cy="1647065"/>
          </a:xfrm>
        </p:spPr>
        <p:txBody>
          <a:bodyPr>
            <a:normAutofit fontScale="90000"/>
          </a:bodyPr>
          <a:lstStyle/>
          <a:p>
            <a:r>
              <a:rPr lang="ru-RU" dirty="0"/>
              <a:t>Вот что необходимо предпринять сотруднику, чтобы получить еще пару дней отдыха: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	</a:t>
            </a:r>
            <a:r>
              <a:rPr lang="ru-RU" sz="2400" dirty="0"/>
              <a:t>поставить прививку любой из зарегистрированных вакцин (в этом никто не ограничивает); </a:t>
            </a:r>
          </a:p>
          <a:p>
            <a:r>
              <a:rPr lang="ru-RU" sz="2400" dirty="0"/>
              <a:t>•	обязательно написать заявление на выходной после вакцинации от </a:t>
            </a:r>
            <a:r>
              <a:rPr lang="ru-RU" sz="2400" dirty="0" err="1"/>
              <a:t>коронавируса</a:t>
            </a:r>
            <a:r>
              <a:rPr lang="ru-RU" sz="2400" dirty="0"/>
              <a:t>, оплачиваемый за счет работодателя; </a:t>
            </a:r>
          </a:p>
          <a:p>
            <a:r>
              <a:rPr lang="ru-RU" sz="2400" dirty="0"/>
              <a:t>•	предоставить руководству </a:t>
            </a:r>
            <a:r>
              <a:rPr lang="ru-RU" sz="2400" dirty="0" smtClean="0"/>
              <a:t>сертификат </a:t>
            </a:r>
            <a:r>
              <a:rPr lang="ru-RU" sz="2400" dirty="0"/>
              <a:t>о сделанной прививке или выписку с портала </a:t>
            </a:r>
            <a:r>
              <a:rPr lang="ru-RU" sz="2400" dirty="0" err="1"/>
              <a:t>Госуслуги</a:t>
            </a:r>
            <a:r>
              <a:rPr lang="ru-RU" sz="2400" dirty="0"/>
              <a:t>, где сразу отображается официальная информация о проведенной процедуре.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6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9304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Заявление от сотрудника станет основанием для удовлетворения просьбы прошедшего вакцинирование и издания приказа об оплате этих дней. Вот как выглядит это заявление: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749" y="2066515"/>
            <a:ext cx="7890459" cy="461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1" y="0"/>
            <a:ext cx="9170971" cy="940158"/>
          </a:xfrm>
        </p:spPr>
        <p:txBody>
          <a:bodyPr/>
          <a:lstStyle/>
          <a:p>
            <a:r>
              <a:rPr lang="ru-RU" dirty="0" smtClean="0"/>
              <a:t>Что делать работодателю?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" y="940159"/>
            <a:ext cx="9067940" cy="51012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России не принят закон об оплачиваемом выходном после вакцинации от </a:t>
            </a:r>
            <a:r>
              <a:rPr lang="ru-RU" dirty="0" err="1"/>
              <a:t>коронавируса</a:t>
            </a:r>
            <a:r>
              <a:rPr lang="ru-RU" dirty="0"/>
              <a:t>, обязывающий работодателя следовать четкой процедуре оформления этих отгулов. В протоколе № 9 трехсторонней комиссии есть общие указания на то, что отгулы есть возможность предоставить как после вакцинирования, так и включить в ежегодный отпускной период. Руководствоваться следует Трудовым кодексом, который предоставляет много возможностей для оформления дополнительного периода отдыха, премий и других гарантий. Есть основное правило, как оформить выходные после вакцинации с учетом указанных рекомендаций, — разработать четкий порядок предоставления этих отгулов и закрепить в ЛНА организации. Есть ряд вопросов, которые обязательно следует прописать в документе: когда освобождать от работы — после первого и второго этапа, при ревакцинации, обязательно сразу после укола или в любое другое удобное для служащего время и др.; какими документами доказать проведение иммунизации; когда трудящийся обязан обратиться за дополнительным периодом для отдыха (сразу после медицинской процедуры, через несколько дней или не ограничивать срок); какими документами оформить отдых; допустимо ли заменить их деньгами или оплатой проезда и питания, премией и др.; какова процедура оплаты этих дней. В рекомендациях нет точной процедуры. </a:t>
            </a:r>
          </a:p>
        </p:txBody>
      </p:sp>
    </p:spTree>
    <p:extLst>
      <p:ext uri="{BB962C8B-B14F-4D97-AF65-F5344CB8AC3E}">
        <p14:creationId xmlns:p14="http://schemas.microsoft.com/office/powerpoint/2010/main" val="204659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154" y="131364"/>
            <a:ext cx="5924283" cy="670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решили в Забайкальском крае?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366" y="1442435"/>
            <a:ext cx="8887636" cy="4598928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Так, губернатор Забайкальского </a:t>
            </a:r>
            <a:r>
              <a:rPr lang="ru-RU" sz="2400" dirty="0" smtClean="0"/>
              <a:t>края, </a:t>
            </a:r>
            <a:r>
              <a:rPr lang="ru-RU" sz="2400" dirty="0"/>
              <a:t>Александр Осипов 29 октября подписал постановление о комплексе ограничительных мероприятий в период нерабочих дней.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документе говорится, что работодателям, осуществляющим деятельность на территории Забайкальского края, следует обеспечить два выходных с сохранением заработной платы для вакцинации работников (в том числе и исполнителям по гражданско-правовым договорам).</a:t>
            </a:r>
          </a:p>
          <a:p>
            <a:r>
              <a:rPr lang="ru-RU" sz="2400" dirty="0" smtClean="0"/>
              <a:t>Кроме </a:t>
            </a:r>
            <a:r>
              <a:rPr lang="ru-RU" sz="2400" dirty="0"/>
              <a:t>этого, необходимо максимально организовать вакцинацию по месту работы, в том числе в период с 30 октября по 7 ноября 2021 года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Постановление </a:t>
            </a:r>
            <a:r>
              <a:rPr lang="ru-RU" dirty="0"/>
              <a:t>Губернатора </a:t>
            </a:r>
            <a:r>
              <a:rPr lang="ru-RU" dirty="0" smtClean="0"/>
              <a:t>Забайкальского края </a:t>
            </a:r>
            <a:r>
              <a:rPr lang="ru-RU" dirty="0"/>
              <a:t>от 29/10/21 г. №88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252" y="2253803"/>
            <a:ext cx="8175678" cy="368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0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908" y="158839"/>
            <a:ext cx="8596668" cy="74268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Историческая справка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366" y="1107583"/>
            <a:ext cx="8887636" cy="4933779"/>
          </a:xfrm>
        </p:spPr>
        <p:txBody>
          <a:bodyPr>
            <a:normAutofit/>
          </a:bodyPr>
          <a:lstStyle/>
          <a:p>
            <a:r>
              <a:rPr lang="ru-RU" sz="2400" dirty="0"/>
              <a:t>Президент РФ по итогам совещания с членами Правительства РФ, состоявшегося 20 октября, поручил Правительству РФ совместно с органами исполнительной власти субъектов РФ обеспечить принятие и реализацию рекомендаций по предоставлению работникам, проходящим вакцинацию против COVID-19, двух оплачиваемых выходных дней (Рекомендации по вопросам проведения вакцинации от новой </a:t>
            </a:r>
            <a:r>
              <a:rPr lang="ru-RU" sz="2400" dirty="0" err="1"/>
              <a:t>коронавирусной</a:t>
            </a:r>
            <a:r>
              <a:rPr lang="ru-RU" sz="2400" dirty="0"/>
              <a:t> инфекции).</a:t>
            </a:r>
          </a:p>
          <a:p>
            <a:r>
              <a:rPr lang="ru-RU" sz="2400" dirty="0" smtClean="0"/>
              <a:t>РТК </a:t>
            </a:r>
            <a:r>
              <a:rPr lang="ru-RU" sz="2400" dirty="0"/>
              <a:t>поддержала представленный Минтрудом России проект соответствующих рекомендаций. </a:t>
            </a:r>
          </a:p>
        </p:txBody>
      </p:sp>
    </p:spTree>
    <p:extLst>
      <p:ext uri="{BB962C8B-B14F-4D97-AF65-F5344CB8AC3E}">
        <p14:creationId xmlns:p14="http://schemas.microsoft.com/office/powerpoint/2010/main" val="368766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80304"/>
            <a:ext cx="9543245" cy="1287888"/>
          </a:xfrm>
        </p:spPr>
        <p:txBody>
          <a:bodyPr/>
          <a:lstStyle/>
          <a:p>
            <a:r>
              <a:rPr lang="ru-RU" dirty="0" smtClean="0"/>
              <a:t>Обязательный или рекомендательный характер?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08" y="1468193"/>
            <a:ext cx="8913394" cy="4573170"/>
          </a:xfrm>
        </p:spPr>
        <p:txBody>
          <a:bodyPr>
            <a:normAutofit/>
          </a:bodyPr>
          <a:lstStyle/>
          <a:p>
            <a:r>
              <a:rPr lang="ru-RU" sz="2800" dirty="0"/>
              <a:t>Министерство труда рекомендовало работодателям предусмотреть в коллективных договорах или локальных нормативных актах два оплачиваемых выходных за прививку от COVID-19. Принять решение о их предоставлении работодатели могут с учетом своего финансово-экономического положения.  </a:t>
            </a:r>
          </a:p>
          <a:p>
            <a:r>
              <a:rPr lang="ru-RU" sz="2800" dirty="0"/>
              <a:t>В сухом остатке: оплата, порядок предоставления, количество выходных и само право давать отгулы оставили за работодателем</a:t>
            </a:r>
          </a:p>
        </p:txBody>
      </p:sp>
    </p:spTree>
    <p:extLst>
      <p:ext uri="{BB962C8B-B14F-4D97-AF65-F5344CB8AC3E}">
        <p14:creationId xmlns:p14="http://schemas.microsoft.com/office/powerpoint/2010/main" val="159115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930400"/>
          </a:xfrm>
        </p:spPr>
        <p:txBody>
          <a:bodyPr/>
          <a:lstStyle/>
          <a:p>
            <a:r>
              <a:rPr lang="ru-RU" dirty="0"/>
              <a:t>Нужно ли давать выходные за каждый компонент </a:t>
            </a:r>
            <a:r>
              <a:rPr lang="ru-RU" dirty="0" smtClean="0"/>
              <a:t>вакцины?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1" y="1236373"/>
            <a:ext cx="9042182" cy="4804990"/>
          </a:xfrm>
        </p:spPr>
        <p:txBody>
          <a:bodyPr>
            <a:noAutofit/>
          </a:bodyPr>
          <a:lstStyle/>
          <a:p>
            <a:r>
              <a:rPr lang="ru-RU" sz="2800" dirty="0"/>
              <a:t>В рекомендациях нет пояснений на этот счет. Однако в письме </a:t>
            </a:r>
            <a:r>
              <a:rPr lang="ru-RU" sz="2800" dirty="0" err="1"/>
              <a:t>Роструда</a:t>
            </a:r>
            <a:r>
              <a:rPr lang="ru-RU" sz="2800" dirty="0"/>
              <a:t> от 20.10.2021 № ПГ/30835-6-1 сказано, что эти оплачиваемые дни сотрудникам дают для прохождения вакцинации и дополнительного отдыха после. А это значит, что, скорее всего, предоставлять два выходных нужно за каждый компонент вакцины. </a:t>
            </a:r>
            <a:r>
              <a:rPr lang="ru-RU" sz="2800" dirty="0" smtClean="0"/>
              <a:t>Однако, </a:t>
            </a:r>
            <a:r>
              <a:rPr lang="ru-RU" sz="2800" dirty="0"/>
              <a:t>в любом </a:t>
            </a:r>
            <a:r>
              <a:rPr lang="ru-RU" sz="2800" dirty="0" smtClean="0"/>
              <a:t>случае, </a:t>
            </a:r>
            <a:r>
              <a:rPr lang="ru-RU" sz="2800" dirty="0"/>
              <a:t>все будет зависеть от условий, которые пропишет работодатель в трудовом договоре и локальных нормативных актах.</a:t>
            </a:r>
          </a:p>
        </p:txBody>
      </p:sp>
    </p:spTree>
    <p:extLst>
      <p:ext uri="{BB962C8B-B14F-4D97-AF65-F5344CB8AC3E}">
        <p14:creationId xmlns:p14="http://schemas.microsoft.com/office/powerpoint/2010/main" val="16703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214" y="296214"/>
            <a:ext cx="8977788" cy="940158"/>
          </a:xfrm>
        </p:spPr>
        <p:txBody>
          <a:bodyPr>
            <a:normAutofit/>
          </a:bodyPr>
          <a:lstStyle/>
          <a:p>
            <a:r>
              <a:rPr lang="ru-RU" dirty="0"/>
              <a:t>Чем можно заменить </a:t>
            </a:r>
            <a:r>
              <a:rPr lang="ru-RU" dirty="0" smtClean="0"/>
              <a:t>выходные?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978795"/>
            <a:ext cx="8977788" cy="506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письме от 20.10.2021 </a:t>
            </a:r>
            <a:r>
              <a:rPr lang="ru-RU" sz="2400" dirty="0" err="1"/>
              <a:t>Роструд</a:t>
            </a:r>
            <a:r>
              <a:rPr lang="ru-RU" sz="2400" dirty="0"/>
              <a:t> отмечал, что работодатель должен учитывать свое финансовое положение при установлении дополнительных гарантий и компенсаций работникам, проходящим вакцинацию. В качестве примеров назвали</a:t>
            </a:r>
            <a:r>
              <a:rPr lang="ru-RU" sz="2400" dirty="0" smtClean="0"/>
              <a:t>:</a:t>
            </a:r>
            <a:endParaRPr lang="ru-RU" sz="2400" dirty="0"/>
          </a:p>
          <a:p>
            <a:r>
              <a:rPr lang="ru-RU" sz="2400" dirty="0"/>
              <a:t>дополнительные оплачиваемые дни отдыха с сохранением зарплаты;</a:t>
            </a:r>
          </a:p>
          <a:p>
            <a:r>
              <a:rPr lang="ru-RU" sz="2400" dirty="0"/>
              <a:t>присоединение дней отдыха к очередному отпуску;</a:t>
            </a:r>
          </a:p>
          <a:p>
            <a:r>
              <a:rPr lang="ru-RU" sz="2400" dirty="0"/>
              <a:t>дополнительные выплаты;</a:t>
            </a:r>
          </a:p>
          <a:p>
            <a:r>
              <a:rPr lang="ru-RU" sz="2400" dirty="0"/>
              <a:t>оплата проезда, питания и т.п.</a:t>
            </a:r>
          </a:p>
          <a:p>
            <a:pPr marL="0" indent="0">
              <a:buNone/>
            </a:pPr>
            <a:r>
              <a:rPr lang="ru-RU" sz="2400" dirty="0"/>
              <a:t>В финальной версии рекомендаций Минтруда речь только о дополнительных днях отдыха с сохранением зарплаты.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0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9" y="-90152"/>
            <a:ext cx="9145213" cy="2020552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Кто должен оплачивать </a:t>
            </a:r>
            <a:r>
              <a:rPr lang="ru-RU" dirty="0" smtClean="0"/>
              <a:t>отгулы?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789" y="1043188"/>
            <a:ext cx="9145213" cy="5447763"/>
          </a:xfrm>
        </p:spPr>
        <p:txBody>
          <a:bodyPr>
            <a:noAutofit/>
          </a:bodyPr>
          <a:lstStyle/>
          <a:p>
            <a:r>
              <a:rPr lang="ru-RU" sz="3200" dirty="0"/>
              <a:t>В </a:t>
            </a:r>
            <a:r>
              <a:rPr lang="ru-RU" sz="3200" dirty="0" smtClean="0"/>
              <a:t>рекомендациях </a:t>
            </a:r>
            <a:r>
              <a:rPr lang="ru-RU" sz="3200" dirty="0"/>
              <a:t>про это не сказано, никаких компенсаций для работодателей не предусмотрено. А значит, оплачивать отгулы придется работодателю из собственного бюджета. Рассчитать оплату можно исходя из среднего заработка или зарплаты, если региональные власти не указали в своих нормативно-правовых актах другие требования. Порядок расчета работодателю нужно прописать в коллективном договоре или локальных нормативных актах. </a:t>
            </a:r>
          </a:p>
        </p:txBody>
      </p:sp>
    </p:spTree>
    <p:extLst>
      <p:ext uri="{BB962C8B-B14F-4D97-AF65-F5344CB8AC3E}">
        <p14:creationId xmlns:p14="http://schemas.microsoft.com/office/powerpoint/2010/main" val="30949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Нужно ли удерживать НДФЛ и начислять </a:t>
            </a:r>
            <a:r>
              <a:rPr lang="ru-RU" dirty="0" smtClean="0"/>
              <a:t>взносы?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335" y="1700011"/>
            <a:ext cx="8990667" cy="434135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Работодатели </a:t>
            </a:r>
            <a:r>
              <a:rPr lang="ru-RU" sz="2400" dirty="0"/>
              <a:t>обязаны удержать НДФЛ и уплатить взносы с суммы оплаты дополнительных выходных при вакцинации (п. 1 ст. 210, </a:t>
            </a:r>
            <a:r>
              <a:rPr lang="ru-RU" sz="2400" dirty="0" err="1"/>
              <a:t>пп</a:t>
            </a:r>
            <a:r>
              <a:rPr lang="ru-RU" sz="2400" dirty="0"/>
              <a:t>. 1 п. 1 ст. 420 НК РФ).</a:t>
            </a:r>
          </a:p>
          <a:p>
            <a:r>
              <a:rPr lang="ru-RU" sz="2400" dirty="0" smtClean="0"/>
              <a:t>Дополнительные </a:t>
            </a:r>
            <a:r>
              <a:rPr lang="ru-RU" sz="2400" dirty="0"/>
              <a:t>оплачиваемые выходные за вакцинацию — это не требование закона, а рекомендация. Поэтому их нельзя учитывать в расходах для расчета налога на прибыль и налога по УСН «доходы минус расходы» (п. 24 ст. 270, п. 2 ст. 346.16 НК РФ). Однако в расходах можно учесть страховые взносы с выплат за эти дни.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5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оформить выходные за вакцинацию </a:t>
            </a:r>
            <a:r>
              <a:rPr lang="ru-RU" dirty="0" smtClean="0"/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1197735"/>
            <a:ext cx="9029303" cy="4843627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Для </a:t>
            </a:r>
            <a:r>
              <a:rPr lang="ru-RU" sz="2400" dirty="0"/>
              <a:t>начала нужно прописать право отдыха в коллективном договоре или локальных нормативных актах, например, в положении о внутреннем трудовом распорядке. Там стоит указать порядок предоставления и оплаты таких выходных. Затем нужно обязательно ознакомить работника со всеми изменениями, которые внесены в документ.</a:t>
            </a:r>
          </a:p>
          <a:p>
            <a:endParaRPr lang="ru-RU" sz="2400" dirty="0"/>
          </a:p>
          <a:p>
            <a:r>
              <a:rPr lang="ru-RU" sz="2400" dirty="0"/>
              <a:t>Отгул предоставляется только по заявлению работника. Оно может быть составлено в свободной форме, но с обязательным указанием количества дней отдыха и дат.</a:t>
            </a:r>
          </a:p>
          <a:p>
            <a:endParaRPr lang="ru-RU" sz="2400" dirty="0"/>
          </a:p>
          <a:p>
            <a:r>
              <a:rPr lang="ru-RU" sz="2400" dirty="0"/>
              <a:t>После согласования заявления можно издавать приказ. В нем указываются основание для предоставления дополнительных выходных и количество дней отгула.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303" y="107324"/>
            <a:ext cx="8596668" cy="10002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/>
              <a:t>ВАЖНО!!!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124" y="1107583"/>
            <a:ext cx="8861878" cy="4933779"/>
          </a:xfrm>
        </p:spPr>
        <p:txBody>
          <a:bodyPr>
            <a:noAutofit/>
          </a:bodyPr>
          <a:lstStyle/>
          <a:p>
            <a:r>
              <a:rPr lang="ru-RU" sz="2400" dirty="0"/>
              <a:t>Оплачиваемые выходные за прививку в ТК РФ не закреплены — это лишь рекомендация Министерства труда. Но несмотря на то, что право предоставлять выходные за прививку так и не закрепили в ТК РФ, рекомендации лучше не игнорировать. И вот </a:t>
            </a:r>
            <a:r>
              <a:rPr lang="ru-RU" sz="2400" dirty="0" smtClean="0"/>
              <a:t>почему.</a:t>
            </a:r>
          </a:p>
          <a:p>
            <a:r>
              <a:rPr lang="ru-RU" sz="2400" dirty="0" smtClean="0"/>
              <a:t>Некоторые </a:t>
            </a:r>
            <a:r>
              <a:rPr lang="ru-RU" sz="2400" dirty="0"/>
              <a:t>региональные власти закрепили обязательные отгулы за вакцинацию в местных нормативно-правовых актах.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3936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929</Words>
  <Application>Microsoft Office PowerPoint</Application>
  <PresentationFormat>Широкоэкранный</PresentationFormat>
  <Paragraphs>42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Грань</vt:lpstr>
      <vt:lpstr>Дополнительные выходные работникам, проходящим вакцинацию от COVID-19  </vt:lpstr>
      <vt:lpstr>Историческая справка</vt:lpstr>
      <vt:lpstr>Обязательный или рекомендательный характер?</vt:lpstr>
      <vt:lpstr>Нужно ли давать выходные за каждый компонент вакцины?</vt:lpstr>
      <vt:lpstr>Чем можно заменить выходные?</vt:lpstr>
      <vt:lpstr> Кто должен оплачивать отгулы? </vt:lpstr>
      <vt:lpstr>Нужно ли удерживать НДФЛ и начислять взносы? </vt:lpstr>
      <vt:lpstr>Как оформить выходные за вакцинацию ? </vt:lpstr>
      <vt:lpstr>ВАЖНО!!!</vt:lpstr>
      <vt:lpstr>Вот что необходимо предпринять сотруднику, чтобы получить еще пару дней отдыха: </vt:lpstr>
      <vt:lpstr>Заявление от сотрудника станет основанием для удовлетворения просьбы прошедшего вакцинирование и издания приказа об оплате этих дней. Вот как выглядит это заявление: </vt:lpstr>
      <vt:lpstr>Что делать работодателю?</vt:lpstr>
      <vt:lpstr>Презентация PowerPoint</vt:lpstr>
      <vt:lpstr>Что решили в Забайкальском крае?</vt:lpstr>
      <vt:lpstr>Постановление Губернатора Забайкальского края от 29/10/21 г. №88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Дополнительные выходные работникам, проходящим вакцинацию от COVID-19</dc:title>
  <dc:creator>Админ</dc:creator>
  <cp:lastModifiedBy>Мазюк Роман Васильевич</cp:lastModifiedBy>
  <cp:revision>6</cp:revision>
  <dcterms:created xsi:type="dcterms:W3CDTF">2022-02-10T00:09:03Z</dcterms:created>
  <dcterms:modified xsi:type="dcterms:W3CDTF">2022-02-21T13:29:11Z</dcterms:modified>
</cp:coreProperties>
</file>